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80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83" r:id="rId13"/>
    <p:sldId id="281" r:id="rId14"/>
    <p:sldId id="284" r:id="rId15"/>
    <p:sldId id="285" r:id="rId16"/>
    <p:sldId id="302" r:id="rId17"/>
    <p:sldId id="286" r:id="rId18"/>
    <p:sldId id="287" r:id="rId19"/>
    <p:sldId id="288" r:id="rId20"/>
    <p:sldId id="289" r:id="rId21"/>
    <p:sldId id="294" r:id="rId22"/>
    <p:sldId id="295" r:id="rId23"/>
    <p:sldId id="296" r:id="rId24"/>
    <p:sldId id="297" r:id="rId25"/>
    <p:sldId id="298" r:id="rId26"/>
    <p:sldId id="300" r:id="rId27"/>
    <p:sldId id="342" r:id="rId28"/>
    <p:sldId id="344" r:id="rId29"/>
    <p:sldId id="345" r:id="rId30"/>
    <p:sldId id="346" r:id="rId31"/>
    <p:sldId id="347" r:id="rId32"/>
    <p:sldId id="348" r:id="rId33"/>
    <p:sldId id="343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49" r:id="rId44"/>
    <p:sldId id="351" r:id="rId45"/>
    <p:sldId id="312" r:id="rId46"/>
    <p:sldId id="313" r:id="rId47"/>
    <p:sldId id="314" r:id="rId48"/>
    <p:sldId id="315" r:id="rId49"/>
    <p:sldId id="350" r:id="rId50"/>
    <p:sldId id="316" r:id="rId51"/>
    <p:sldId id="317" r:id="rId52"/>
    <p:sldId id="318" r:id="rId53"/>
    <p:sldId id="334" r:id="rId54"/>
    <p:sldId id="333" r:id="rId55"/>
    <p:sldId id="319" r:id="rId56"/>
    <p:sldId id="320" r:id="rId57"/>
    <p:sldId id="321" r:id="rId58"/>
    <p:sldId id="322" r:id="rId59"/>
    <p:sldId id="357" r:id="rId60"/>
    <p:sldId id="358" r:id="rId61"/>
    <p:sldId id="359" r:id="rId62"/>
    <p:sldId id="360" r:id="rId63"/>
    <p:sldId id="361" r:id="rId64"/>
    <p:sldId id="362" r:id="rId65"/>
    <p:sldId id="36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1"/>
    <p:restoredTop sz="91444"/>
  </p:normalViewPr>
  <p:slideViewPr>
    <p:cSldViewPr snapToGrid="0" snapToObjects="1">
      <p:cViewPr varScale="1">
        <p:scale>
          <a:sx n="115" d="100"/>
          <a:sy n="115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3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2.png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ED51B8A-7DFB-4747-83C8-529D764A26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Barcoding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RAD: what is it good for?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Sex-biased dispersal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/>
              <a:t>One sex exhibits philopatry (side fidelity)</a:t>
            </a:r>
          </a:p>
          <a:p>
            <a:pPr lvl="1"/>
            <a:r>
              <a:rPr lang="en-US" dirty="0"/>
              <a:t>Typically males monogamous species</a:t>
            </a:r>
          </a:p>
          <a:p>
            <a:pPr lvl="1"/>
            <a:r>
              <a:rPr lang="en-US" dirty="0"/>
              <a:t>Typically females in polygamous species</a:t>
            </a:r>
          </a:p>
          <a:p>
            <a:r>
              <a:rPr lang="en-US" dirty="0"/>
              <a:t>While the other sex is dispersive</a:t>
            </a:r>
          </a:p>
          <a:p>
            <a:endParaRPr lang="en-US" dirty="0"/>
          </a:p>
          <a:p>
            <a:r>
              <a:rPr lang="en-US" dirty="0"/>
              <a:t>Conflicting forces acting on the genome</a:t>
            </a:r>
          </a:p>
          <a:p>
            <a:pPr lvl="1"/>
            <a:r>
              <a:rPr lang="en-US" dirty="0"/>
              <a:t>Dispersive sex is homogenizing much of the genome</a:t>
            </a:r>
          </a:p>
          <a:p>
            <a:pPr lvl="2"/>
            <a:r>
              <a:rPr lang="en-US" dirty="0"/>
              <a:t>bi-parentally inherited parts of the genome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“R” is for Restriction Enzyme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>
            <p:extLst/>
          </p:nvPr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>
            <p:extLst/>
          </p:nvPr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Breaking RAD:</a:t>
            </a:r>
            <a:br>
              <a:rPr lang="en-US" sz="6600" dirty="0"/>
            </a:br>
            <a:r>
              <a:rPr lang="en-US" sz="3500" dirty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29F3B-7896-D740-8CB7-7D196735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by linkage and enzyme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Adaptive locus will be missed by RADseq Analysis!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/>
              <a:t>Size of linkage blocks </a:t>
            </a:r>
            <a:r>
              <a:rPr lang="en-US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Lowry et al. 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McKinney et al. 2016</a:t>
            </a: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limitations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35652" y="1731362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Linkage block size should inform experimental design</a:t>
            </a:r>
          </a:p>
          <a:p>
            <a:endParaRPr lang="en-US" sz="4400" dirty="0"/>
          </a:p>
          <a:p>
            <a:r>
              <a:rPr lang="en-US" sz="4400" dirty="0"/>
              <a:t>For surveying neutral AND adaptive variation in non-model organisms, it’s hard to beat RADseq.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RAD broken?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For now...</a:t>
            </a: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4B78F-C5C0-704A-BB9E-58F08BBF6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RAD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/>
              <a:t>Original RAD (</a:t>
            </a:r>
            <a:r>
              <a:rPr lang="en-US" sz="3200" dirty="0" err="1"/>
              <a:t>mbRAD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Miller et al. 2007 and Baird et al. 2008 </a:t>
            </a:r>
          </a:p>
          <a:p>
            <a:r>
              <a:rPr lang="en-US" sz="3200" dirty="0"/>
              <a:t>Double Digest RAD (</a:t>
            </a:r>
            <a:r>
              <a:rPr lang="en-US" sz="3200" dirty="0" err="1"/>
              <a:t>ddRAD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Peterson et al. 2012</a:t>
            </a:r>
          </a:p>
          <a:p>
            <a:r>
              <a:rPr lang="en-US" sz="3200" dirty="0"/>
              <a:t>2bRAD</a:t>
            </a:r>
          </a:p>
          <a:p>
            <a:pPr lvl="1"/>
            <a:r>
              <a:rPr lang="en-US" sz="2800" dirty="0"/>
              <a:t> </a:t>
            </a:r>
            <a:r>
              <a:rPr lang="nb-NO" sz="2800" dirty="0"/>
              <a:t>Wang et al. 2012 </a:t>
            </a:r>
          </a:p>
          <a:p>
            <a:r>
              <a:rPr lang="nb-NO" sz="3200" dirty="0" err="1"/>
              <a:t>ezRAD</a:t>
            </a:r>
            <a:endParaRPr lang="nb-NO" sz="3200" dirty="0"/>
          </a:p>
          <a:p>
            <a:pPr lvl="1"/>
            <a:r>
              <a:rPr lang="nb-NO" sz="2800" dirty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02" y="717783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2bRAD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/>
              <a:t>hyRAD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/>
              <a:t>RAcap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/10.1111/1755-0998.12566/abstract</a:t>
            </a:r>
          </a:p>
          <a:p>
            <a:pPr lvl="1"/>
            <a:endParaRPr lang="en-US" dirty="0"/>
          </a:p>
          <a:p>
            <a:r>
              <a:rPr lang="en-US" dirty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random shearing of the ends of fragments allows the putative identification of PCR duplicates</a:t>
            </a:r>
          </a:p>
          <a:p>
            <a:pPr lvl="1"/>
            <a:r>
              <a:rPr lang="en-US" dirty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 lab protocol is the most technically challenging and requires extra equipment like a </a:t>
            </a:r>
            <a:r>
              <a:rPr lang="en-US" dirty="0" err="1"/>
              <a:t>sonicator</a:t>
            </a:r>
            <a:endParaRPr lang="en-US" dirty="0"/>
          </a:p>
          <a:p>
            <a:pPr lvl="1"/>
            <a:r>
              <a:rPr lang="en-US" dirty="0"/>
              <a:t>There is a significant bias in </a:t>
            </a:r>
            <a:r>
              <a:rPr lang="en-US" dirty="0" err="1"/>
              <a:t>mbRAD</a:t>
            </a:r>
            <a:r>
              <a:rPr lang="en-US" dirty="0"/>
              <a:t> libraries relative to the original length of the restriction fragment.</a:t>
            </a:r>
          </a:p>
          <a:p>
            <a:pPr lvl="1"/>
            <a:r>
              <a:rPr lang="en-US" dirty="0"/>
              <a:t>Varying fragment sizes also makes </a:t>
            </a:r>
            <a:r>
              <a:rPr lang="en-US" dirty="0" err="1"/>
              <a:t>mbRAD</a:t>
            </a:r>
            <a:r>
              <a:rPr lang="en-US" dirty="0"/>
              <a:t> more susceptible to PCR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Size selection can bias the representation of alleles and loci across libraries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enzymes increases the change of allele dropout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By far the easiest and cheapest protocol</a:t>
            </a:r>
          </a:p>
          <a:p>
            <a:pPr lvl="2"/>
            <a:r>
              <a:rPr lang="en-US" dirty="0"/>
              <a:t>No special cleanups </a:t>
            </a:r>
          </a:p>
          <a:p>
            <a:pPr lvl="2"/>
            <a:r>
              <a:rPr lang="en-US" dirty="0"/>
              <a:t>No special equipment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No bias from size selection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endonucleases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Fragments are likely not </a:t>
            </a:r>
            <a:r>
              <a:rPr lang="en-US" dirty="0" err="1"/>
              <a:t>mappable</a:t>
            </a:r>
            <a:r>
              <a:rPr lang="en-US" dirty="0"/>
              <a:t> across species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of commercial library prep kits that come with support and a guarantee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Digested DNA could simply be shipped off to almost any Illumina sequence providers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with the proper commercial kit, </a:t>
            </a:r>
            <a:r>
              <a:rPr lang="en-US" dirty="0" err="1"/>
              <a:t>ezRAD</a:t>
            </a:r>
            <a:r>
              <a:rPr lang="en-US" dirty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ezRAD</a:t>
            </a:r>
            <a:r>
              <a:rPr lang="en-US" dirty="0"/>
              <a:t> sequencing reads start with the cut site and this reduced complexity can impact sequence quality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ezRAD</a:t>
            </a:r>
            <a:r>
              <a:rPr lang="en-US" dirty="0"/>
              <a:t> relies heavily on size selection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longer dependent on enzymes for sampling loci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allele dropout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sets of probes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Enzymes 1 and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discuss!</a:t>
            </a:r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Allele dropout</a:t>
            </a:r>
          </a:p>
          <a:p>
            <a:endParaRPr lang="en-US" sz="4000" dirty="0"/>
          </a:p>
          <a:p>
            <a:r>
              <a:rPr lang="en-US" sz="4000" dirty="0"/>
              <a:t>Restriction 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2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/>
              <a:t>Will reduce overall estimates of genetic diversity and heterozygosity</a:t>
            </a:r>
          </a:p>
          <a:p>
            <a:pPr lvl="1"/>
            <a:r>
              <a:rPr lang="en-US" dirty="0"/>
              <a:t>Simulations suggest that RADseq methods that utilizing more than one enzyme may be more sensitive to this bias than </a:t>
            </a:r>
            <a:r>
              <a:rPr lang="en-US" dirty="0" err="1"/>
              <a:t>mbRAD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Mitigated </a:t>
            </a:r>
            <a:r>
              <a:rPr lang="en-US" dirty="0" err="1"/>
              <a:t>bioinformatically</a:t>
            </a:r>
            <a:endParaRPr lang="en-US" dirty="0"/>
          </a:p>
          <a:p>
            <a:pPr lvl="1"/>
            <a:r>
              <a:rPr lang="en-US" dirty="0"/>
              <a:t>Using a high call rate percentage</a:t>
            </a:r>
          </a:p>
          <a:p>
            <a:pPr lvl="1"/>
            <a:r>
              <a:rPr lang="en-US" dirty="0"/>
              <a:t>Removing loci that show a wide variance of depth across individuals</a:t>
            </a:r>
          </a:p>
          <a:p>
            <a:pPr lvl="1"/>
            <a:r>
              <a:rPr lang="en-US" dirty="0"/>
              <a:t>Software package </a:t>
            </a:r>
            <a:r>
              <a:rPr lang="en-US" dirty="0" err="1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/>
              <a:t>journals.plos.org</a:t>
            </a:r>
            <a:r>
              <a:rPr lang="en-US" sz="1900" dirty="0"/>
              <a:t>/</a:t>
            </a:r>
            <a:r>
              <a:rPr lang="en-US" sz="1900" dirty="0" err="1"/>
              <a:t>plosgenetics</a:t>
            </a:r>
            <a:r>
              <a:rPr lang="en-US" sz="1900" dirty="0"/>
              <a:t>/</a:t>
            </a:r>
            <a:r>
              <a:rPr lang="en-US" sz="1900" dirty="0" err="1"/>
              <a:t>article?id</a:t>
            </a:r>
            <a:r>
              <a:rPr lang="en-US" sz="1900" dirty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/>
              <a:t>Restriction fragment length bias</a:t>
            </a:r>
          </a:p>
          <a:p>
            <a:pPr lvl="1"/>
            <a:r>
              <a:rPr lang="en-US" sz="2800" dirty="0"/>
              <a:t>This happens when shorter restriction fragments are not completely </a:t>
            </a:r>
            <a:r>
              <a:rPr lang="en-US" sz="2800" dirty="0" err="1"/>
              <a:t>sonicated</a:t>
            </a:r>
            <a:r>
              <a:rPr lang="en-US" sz="2800" dirty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Mitigate by avoiding </a:t>
            </a:r>
            <a:r>
              <a:rPr lang="en-US" sz="2800" dirty="0" err="1"/>
              <a:t>mbRAD</a:t>
            </a:r>
            <a:endParaRPr lang="en-US" sz="2800" dirty="0"/>
          </a:p>
          <a:p>
            <a:pPr lvl="2"/>
            <a:r>
              <a:rPr lang="en-US" sz="2400" dirty="0"/>
              <a:t>Bias is only present in the </a:t>
            </a:r>
            <a:r>
              <a:rPr lang="en-US" sz="2400" dirty="0" err="1"/>
              <a:t>mbRAD</a:t>
            </a:r>
            <a:r>
              <a:rPr lang="en-US" sz="2400" dirty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153"/>
          <a:stretch/>
        </p:blipFill>
        <p:spPr>
          <a:xfrm>
            <a:off x="10995202" y="717783"/>
            <a:ext cx="1084735" cy="53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Size selection bias can be mitigated in several ways</a:t>
            </a:r>
          </a:p>
          <a:p>
            <a:pPr lvl="2"/>
            <a:r>
              <a:rPr lang="en-US" sz="2800" dirty="0"/>
              <a:t>Using an automated instrument like a Pippin prep</a:t>
            </a:r>
          </a:p>
          <a:p>
            <a:pPr lvl="2"/>
            <a:r>
              <a:rPr lang="en-US" sz="2800" dirty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selection</a:t>
            </a:r>
          </a:p>
          <a:p>
            <a:pPr lvl="2"/>
            <a:r>
              <a:rPr lang="en-US" sz="2800" dirty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"/>
          <a:stretch/>
        </p:blipFill>
        <p:spPr>
          <a:xfrm>
            <a:off x="10995202" y="717783"/>
            <a:ext cx="1084735" cy="6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5400" dirty="0"/>
              <a:t>RADseq Pipelines: </a:t>
            </a:r>
            <a:br>
              <a:rPr lang="en-US" sz="5400" dirty="0"/>
            </a:br>
            <a:r>
              <a:rPr lang="en-US" sz="4000" dirty="0"/>
              <a:t>an overview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891D424-45FB-DC47-9740-F969EE95D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Digested DNA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Survey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80391" y="2289958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0057"/>
          <a:stretch/>
        </p:blipFill>
        <p:spPr>
          <a:xfrm>
            <a:off x="10995202" y="717784"/>
            <a:ext cx="1084735" cy="60777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580391" y="3747843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580391" y="832073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338" y="1022835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338" y="2494178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338" y="3948462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2017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77BA6A9-D79A-0D46-A444-849B179100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0391" y="5205728"/>
          <a:ext cx="889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Pipeline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dDocent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Stacks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pyRAD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aftrRAD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Participants Familiar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n-US" baseline="0" dirty="0" err="1">
                          <a:solidFill>
                            <a:schemeClr val="bg1"/>
                          </a:solidFill>
                        </a:rPr>
                        <a:t>pipleine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7358E-3490-1A48-B0B0-09905A9FF194}"/>
              </a:ext>
            </a:extLst>
          </p:cNvPr>
          <p:cNvSpPr txBox="1"/>
          <p:nvPr/>
        </p:nvSpPr>
        <p:spPr>
          <a:xfrm>
            <a:off x="175338" y="5406347"/>
            <a:ext cx="1405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88464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2" y="754755"/>
            <a:ext cx="10294903" cy="5865090"/>
          </a:xfrm>
        </p:spPr>
        <p:txBody>
          <a:bodyPr>
            <a:normAutofit/>
          </a:bodyPr>
          <a:lstStyle/>
          <a:p>
            <a:r>
              <a:rPr lang="en-US" sz="3200" dirty="0"/>
              <a:t>Stacks (</a:t>
            </a:r>
            <a:r>
              <a:rPr lang="en-US" sz="3200" dirty="0" err="1"/>
              <a:t>Catchen</a:t>
            </a:r>
            <a:r>
              <a:rPr lang="en-US" sz="3200" dirty="0"/>
              <a:t> et al. 2013)</a:t>
            </a:r>
          </a:p>
          <a:p>
            <a:pPr lvl="1"/>
            <a:r>
              <a:rPr lang="en-US" sz="2800" dirty="0"/>
              <a:t>The first mainstream </a:t>
            </a:r>
            <a:r>
              <a:rPr lang="en-US" sz="2800" dirty="0" err="1"/>
              <a:t>RADseq</a:t>
            </a:r>
            <a:r>
              <a:rPr lang="en-US" sz="2800" dirty="0"/>
              <a:t> software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mbRAd</a:t>
            </a:r>
            <a:r>
              <a:rPr lang="en-US" sz="2800" dirty="0"/>
              <a:t> but can handle </a:t>
            </a:r>
            <a:r>
              <a:rPr lang="en-US" sz="2800" dirty="0" err="1"/>
              <a:t>ddRAD</a:t>
            </a:r>
            <a:endParaRPr lang="en-US" sz="2800" dirty="0"/>
          </a:p>
          <a:p>
            <a:r>
              <a:rPr lang="en-US" sz="3200" dirty="0"/>
              <a:t>dDocent (Puritz et al. 2014)</a:t>
            </a:r>
          </a:p>
          <a:p>
            <a:pPr lvl="1"/>
            <a:r>
              <a:rPr lang="en-US" sz="2800" dirty="0"/>
              <a:t>Simple customizable backbone for bioinformatics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ddRAD</a:t>
            </a:r>
            <a:r>
              <a:rPr lang="en-US" sz="2800" dirty="0"/>
              <a:t> and </a:t>
            </a:r>
            <a:r>
              <a:rPr lang="en-US" sz="2800" dirty="0" err="1"/>
              <a:t>ezRAD</a:t>
            </a:r>
            <a:endParaRPr lang="en-US" sz="2800" dirty="0"/>
          </a:p>
          <a:p>
            <a:r>
              <a:rPr lang="en-US" sz="3200" dirty="0" err="1"/>
              <a:t>pyRAD</a:t>
            </a:r>
            <a:r>
              <a:rPr lang="en-US" sz="3200" dirty="0"/>
              <a:t> (Eaton 2014)</a:t>
            </a:r>
          </a:p>
          <a:p>
            <a:pPr lvl="1"/>
            <a:r>
              <a:rPr lang="en-US" sz="2800" dirty="0"/>
              <a:t>Analysis pipeline written in python</a:t>
            </a:r>
          </a:p>
          <a:p>
            <a:pPr lvl="1"/>
            <a:r>
              <a:rPr lang="en-US" sz="2800" dirty="0"/>
              <a:t>Can handle many </a:t>
            </a:r>
            <a:r>
              <a:rPr lang="en-US" sz="2800" dirty="0" err="1"/>
              <a:t>RADseq</a:t>
            </a:r>
            <a:r>
              <a:rPr lang="en-US" sz="2800" dirty="0"/>
              <a:t> types, focused on </a:t>
            </a:r>
            <a:r>
              <a:rPr lang="en-US" sz="2800" dirty="0" err="1"/>
              <a:t>phylogentics</a:t>
            </a:r>
            <a:endParaRPr lang="en-US" sz="2800" dirty="0"/>
          </a:p>
          <a:p>
            <a:r>
              <a:rPr lang="en-US" sz="3200" dirty="0" err="1"/>
              <a:t>aftrRAD</a:t>
            </a:r>
            <a:r>
              <a:rPr lang="en-US" sz="3200" dirty="0"/>
              <a:t> (</a:t>
            </a:r>
            <a:r>
              <a:rPr lang="en-US" sz="3200" dirty="0" err="1"/>
              <a:t>Sovic</a:t>
            </a:r>
            <a:r>
              <a:rPr lang="en-US" sz="3200" dirty="0"/>
              <a:t> et al. 2015)</a:t>
            </a:r>
          </a:p>
          <a:p>
            <a:pPr lvl="1"/>
            <a:r>
              <a:rPr lang="en-US" sz="2800" dirty="0"/>
              <a:t>Newest kid on the blog</a:t>
            </a:r>
          </a:p>
          <a:p>
            <a:pPr lvl="1"/>
            <a:r>
              <a:rPr lang="en-US" sz="2800" dirty="0"/>
              <a:t>Offers a blend between Stacks and </a:t>
            </a:r>
            <a:r>
              <a:rPr lang="en-US" sz="2800" dirty="0" err="1"/>
              <a:t>pyRAD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0242"/>
          <a:stretch/>
        </p:blipFill>
        <p:spPr>
          <a:xfrm>
            <a:off x="10995202" y="717784"/>
            <a:ext cx="1084735" cy="12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3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By far the most developed software option.  </a:t>
            </a:r>
          </a:p>
          <a:p>
            <a:r>
              <a:rPr lang="en-US" dirty="0"/>
              <a:t>Syncs with a MySQL database</a:t>
            </a:r>
          </a:p>
          <a:p>
            <a:r>
              <a:rPr lang="en-US" dirty="0"/>
              <a:t>Can handle reference based analysis or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r>
              <a:rPr lang="en-US" dirty="0"/>
              <a:t>Can output multiple formats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de novo </a:t>
            </a:r>
            <a:r>
              <a:rPr lang="en-US" dirty="0"/>
              <a:t>assembly method cannot handle INDEL variation at all.  </a:t>
            </a:r>
          </a:p>
          <a:p>
            <a:pPr lvl="1"/>
            <a:r>
              <a:rPr lang="en-US" dirty="0"/>
              <a:t>Reads with INDELs will not cluster together</a:t>
            </a:r>
          </a:p>
          <a:p>
            <a:r>
              <a:rPr lang="en-US" dirty="0"/>
              <a:t>Reads must remain a fixed length, so low quality reads are removed instead of trimmed</a:t>
            </a:r>
          </a:p>
          <a:p>
            <a:r>
              <a:rPr lang="en-US" dirty="0"/>
              <a:t>Does not call SNPs in PE reads</a:t>
            </a:r>
          </a:p>
          <a:p>
            <a:r>
              <a:rPr lang="en-US" dirty="0"/>
              <a:t>Has a single sample, single base pair model for SNP calling</a:t>
            </a:r>
          </a:p>
          <a:p>
            <a:pPr lvl="1"/>
            <a:r>
              <a:rPr lang="en-US" dirty="0" err="1"/>
              <a:t>rxstacks</a:t>
            </a:r>
            <a:r>
              <a:rPr lang="en-US" dirty="0"/>
              <a:t> does improved SNP calls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dDocent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read trimming and is INDEL aware for assembly and read mapping</a:t>
            </a:r>
          </a:p>
          <a:p>
            <a:r>
              <a:rPr lang="en-US" dirty="0"/>
              <a:t>Follows a stepwise, traditional NGS workflow</a:t>
            </a:r>
          </a:p>
          <a:p>
            <a:r>
              <a:rPr lang="en-US" dirty="0"/>
              <a:t>Has a novel data reduction method for </a:t>
            </a:r>
            <a:r>
              <a:rPr lang="en-US" i="1" dirty="0"/>
              <a:t>de novo </a:t>
            </a:r>
            <a:r>
              <a:rPr lang="en-US" dirty="0"/>
              <a:t>assembly</a:t>
            </a:r>
          </a:p>
          <a:p>
            <a:r>
              <a:rPr lang="en-US" dirty="0"/>
              <a:t>Open source BASH code that is easy to customize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Currently the final output is limited to VCF files.</a:t>
            </a:r>
          </a:p>
          <a:p>
            <a:endParaRPr lang="en-US" dirty="0"/>
          </a:p>
          <a:p>
            <a:r>
              <a:rPr lang="en-US" dirty="0"/>
              <a:t>Requires several different software dependencies and can be difficult to install.</a:t>
            </a:r>
          </a:p>
          <a:p>
            <a:endParaRPr lang="en-US" dirty="0"/>
          </a:p>
          <a:p>
            <a:r>
              <a:rPr lang="en-US" dirty="0"/>
              <a:t>Limited by the development of dependent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Flexible package designed to handle multiple different </a:t>
            </a:r>
            <a:r>
              <a:rPr lang="en-US" dirty="0" err="1"/>
              <a:t>RADseq</a:t>
            </a:r>
            <a:r>
              <a:rPr lang="en-US" dirty="0"/>
              <a:t> methods</a:t>
            </a:r>
          </a:p>
          <a:p>
            <a:r>
              <a:rPr lang="en-US" dirty="0"/>
              <a:t>Open source, easy to read python code</a:t>
            </a:r>
          </a:p>
          <a:p>
            <a:r>
              <a:rPr lang="en-US" dirty="0"/>
              <a:t>Performs clustering and alignment, so INDELS are properly handled</a:t>
            </a:r>
          </a:p>
          <a:p>
            <a:r>
              <a:rPr lang="en-US" dirty="0"/>
              <a:t>Can output several different output types directly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r>
              <a:rPr lang="en-US" dirty="0"/>
              <a:t>Is designed mostly for phylogenetics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562"/>
          <a:stretch/>
        </p:blipFill>
        <p:spPr>
          <a:xfrm>
            <a:off x="10995202" y="717782"/>
            <a:ext cx="1084735" cy="55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aftrRAD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clustering and alignment, so INDELS are properly handled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tuned to be more sensitive than </a:t>
            </a:r>
            <a:r>
              <a:rPr lang="en-US" dirty="0" err="1"/>
              <a:t>pyRAD</a:t>
            </a:r>
            <a:r>
              <a:rPr lang="en-US" dirty="0"/>
              <a:t> for polymorphic loci</a:t>
            </a:r>
          </a:p>
          <a:p>
            <a:endParaRPr lang="en-US" dirty="0"/>
          </a:p>
          <a:p>
            <a:r>
              <a:rPr lang="en-US" dirty="0"/>
              <a:t>Output can be converted to a variety of formats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-407"/>
          <a:stretch/>
        </p:blipFill>
        <p:spPr>
          <a:xfrm>
            <a:off x="10995202" y="717784"/>
            <a:ext cx="1084735" cy="6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/>
              <a:t>Reduced Genome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7244</TotalTime>
  <Words>2195</Words>
  <Application>Microsoft Macintosh PowerPoint</Application>
  <PresentationFormat>Widescreen</PresentationFormat>
  <Paragraphs>534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  <vt:lpstr>RADseq Pipelines:  an overview</vt:lpstr>
      <vt:lpstr>Class Survey</vt:lpstr>
      <vt:lpstr>The pipelines</vt:lpstr>
      <vt:lpstr>Stacks</vt:lpstr>
      <vt:lpstr>dDocent</vt:lpstr>
      <vt:lpstr>pyRAD</vt:lpstr>
      <vt:lpstr>aftrRAD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</cp:lastModifiedBy>
  <cp:revision>272</cp:revision>
  <dcterms:created xsi:type="dcterms:W3CDTF">2016-02-27T11:20:31Z</dcterms:created>
  <dcterms:modified xsi:type="dcterms:W3CDTF">2018-02-14T14:22:02Z</dcterms:modified>
</cp:coreProperties>
</file>